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9" r:id="rId11"/>
    <p:sldId id="271" r:id="rId12"/>
    <p:sldId id="270" r:id="rId13"/>
    <p:sldId id="263" r:id="rId14"/>
    <p:sldId id="261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溫博任" initials="溫博任" lastIdx="1" clrIdx="0">
    <p:extLst>
      <p:ext uri="{19B8F6BF-5375-455C-9EA6-DF929625EA0E}">
        <p15:presenceInfo xmlns:p15="http://schemas.microsoft.com/office/powerpoint/2012/main" userId="3b55d3bcf692a4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29"/>
    <a:srgbClr val="6D683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8T11:20:07.144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297-2662-4E12-9D32-9A70276CAB23}" type="datetimeFigureOut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26141-5B12-4F3C-B8AB-1BCD13BB5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09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Dimention</a:t>
            </a:r>
            <a:r>
              <a:rPr lang="en-US" altLang="zh-TW" dirty="0" smtClean="0"/>
              <a:t> </a:t>
            </a:r>
            <a:r>
              <a:rPr lang="zh-TW" altLang="en-US" dirty="0" smtClean="0"/>
              <a:t>放向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47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4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C582-5FB7-4A86-893A-F01691E8CBEE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9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6CE-3ADB-4AAD-8A97-5855EF341190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9EF-0F22-4246-8C79-AC6BB2F86743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71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3737-B14D-4EFA-A342-374982689678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51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152C-1BD3-4A0C-928E-18D0FD328D93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9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CEA8-FF7E-4152-A8D1-539542526539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26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3776-7C4B-42F4-BB04-95D6EB940102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80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1CCF-CB72-4B2C-9DDB-9BE3E781529A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05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C95B-2401-4012-9E0C-89A1565EBD9C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60AB27-7D8D-45EE-8315-16AF1F2AF39B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48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1111-E035-40B8-8AE3-D0E405D55058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33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190874-FDE4-47B3-874A-FE84BA0CCDF1}" type="datetime1">
              <a:rPr lang="zh-TW" altLang="en-US" smtClean="0"/>
              <a:t>2021/3/8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8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9476" y="2034219"/>
            <a:ext cx="11388436" cy="1200725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</a:rPr>
              <a:t>Hi-</a:t>
            </a:r>
            <a:r>
              <a:rPr lang="en-US" altLang="zh-TW" sz="3600" b="1" dirty="0" err="1">
                <a:solidFill>
                  <a:schemeClr val="accent5">
                    <a:lumMod val="50000"/>
                  </a:schemeClr>
                </a:solidFill>
              </a:rPr>
              <a:t>COVIDNet</a:t>
            </a:r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</a:rPr>
              <a:t> Deep Learning Approach to Predict Inbound</a:t>
            </a:r>
            <a:endParaRPr lang="zh-TW" alt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2991" y="4309891"/>
            <a:ext cx="9861407" cy="214989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 KDD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'20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Speaker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Po-Jen, Wen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Advisor: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Jia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-Ling,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Koh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Date: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2021/03/08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1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22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10</a:t>
            </a:fld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" y="475258"/>
            <a:ext cx="8612777" cy="5620742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48" y="1553602"/>
            <a:ext cx="4296880" cy="15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11</a:t>
            </a:fld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73"/>
            <a:ext cx="12192000" cy="58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12</a:t>
            </a:fld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62"/>
            <a:ext cx="11693236" cy="56071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r="5693"/>
          <a:stretch/>
        </p:blipFill>
        <p:spPr>
          <a:xfrm>
            <a:off x="10206180" y="721360"/>
            <a:ext cx="1958111" cy="2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  <a:t>LSTM layer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&amp;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  <a:t> Concatenate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55728" r="46299"/>
          <a:stretch/>
        </p:blipFill>
        <p:spPr>
          <a:xfrm>
            <a:off x="5591964" y="3889962"/>
            <a:ext cx="5745107" cy="208419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13</a:t>
            </a:fld>
            <a:endParaRPr lang="zh-TW" altLang="en-US" sz="2400" dirty="0"/>
          </a:p>
        </p:txBody>
      </p:sp>
      <p:pic>
        <p:nvPicPr>
          <p:cNvPr id="10" name="圖片 9" descr="畫面剪輯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r="1" b="1047"/>
          <a:stretch/>
        </p:blipFill>
        <p:spPr>
          <a:xfrm>
            <a:off x="1097280" y="1802012"/>
            <a:ext cx="4858704" cy="540000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504" b="-1"/>
          <a:stretch/>
        </p:blipFill>
        <p:spPr>
          <a:xfrm>
            <a:off x="1097280" y="2427281"/>
            <a:ext cx="4556535" cy="5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1097280" y="3004225"/>
                <a:ext cx="5693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TW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total inflow statistics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；𝑖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TW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country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 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𝑡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004225"/>
                <a:ext cx="5693610" cy="400110"/>
              </a:xfrm>
              <a:prstGeom prst="rect">
                <a:avLst/>
              </a:prstGeom>
              <a:blipFill>
                <a:blip r:embed="rId6"/>
                <a:stretch>
                  <a:fillRect t="-10769" r="-214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-圖案 14"/>
          <p:cNvSpPr/>
          <p:nvPr/>
        </p:nvSpPr>
        <p:spPr>
          <a:xfrm rot="10800000">
            <a:off x="6951646" y="4178435"/>
            <a:ext cx="2170544" cy="1795723"/>
          </a:xfrm>
          <a:prstGeom prst="corner">
            <a:avLst>
              <a:gd name="adj1" fmla="val 49525"/>
              <a:gd name="adj2" fmla="val 40404"/>
            </a:avLst>
          </a:prstGeom>
          <a:noFill/>
          <a:ln w="38100">
            <a:solidFill>
              <a:srgbClr val="FF0000"/>
            </a:solidFill>
            <a:prstDash val="dash"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 descr="畫面剪輯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33" y="3889961"/>
            <a:ext cx="4496431" cy="1972679"/>
          </a:xfrm>
          <a:prstGeom prst="rect">
            <a:avLst/>
          </a:prstGeom>
        </p:spPr>
      </p:pic>
      <p:sp>
        <p:nvSpPr>
          <p:cNvPr id="11" name="L-圖案 10"/>
          <p:cNvSpPr/>
          <p:nvPr/>
        </p:nvSpPr>
        <p:spPr>
          <a:xfrm rot="10800000">
            <a:off x="9188695" y="4178435"/>
            <a:ext cx="2170544" cy="1795723"/>
          </a:xfrm>
          <a:prstGeom prst="corner">
            <a:avLst>
              <a:gd name="adj1" fmla="val 49525"/>
              <a:gd name="adj2" fmla="val 40404"/>
            </a:avLst>
          </a:prstGeom>
          <a:noFill/>
          <a:ln w="38100">
            <a:solidFill>
              <a:srgbClr val="FF0000"/>
            </a:solidFill>
            <a:prstDash val="dash"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2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  <a:t>Continent-Level Encoder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9484" r="2989" b="32474"/>
          <a:stretch/>
        </p:blipFill>
        <p:spPr>
          <a:xfrm>
            <a:off x="1097280" y="1794159"/>
            <a:ext cx="9910618" cy="257524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14</a:t>
            </a:fld>
            <a:endParaRPr lang="zh-TW" altLang="en-US" sz="2400" dirty="0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7"/>
          <a:stretch/>
        </p:blipFill>
        <p:spPr>
          <a:xfrm>
            <a:off x="1097280" y="4452857"/>
            <a:ext cx="5830535" cy="463477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916334"/>
            <a:ext cx="4989485" cy="425542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6" b="53997"/>
          <a:stretch/>
        </p:blipFill>
        <p:spPr>
          <a:xfrm>
            <a:off x="1097280" y="5896049"/>
            <a:ext cx="3964248" cy="423482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54849" b="5913"/>
          <a:stretch/>
        </p:blipFill>
        <p:spPr>
          <a:xfrm>
            <a:off x="5061527" y="5925740"/>
            <a:ext cx="4520541" cy="39379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97280" y="5340965"/>
            <a:ext cx="139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48709" y="2920996"/>
            <a:ext cx="3103880" cy="82203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007197" y="2135905"/>
            <a:ext cx="5541818" cy="286327"/>
          </a:xfrm>
          <a:prstGeom prst="rect">
            <a:avLst/>
          </a:prstGeom>
          <a:noFill/>
          <a:ln w="57150" cap="flat" cmpd="sng" algn="ctr">
            <a:solidFill>
              <a:srgbClr val="FF2929"/>
            </a:solidFill>
            <a:prstDash val="sysDash"/>
            <a:round/>
            <a:headEnd type="none" w="med" len="med"/>
            <a:tailEnd type="none" w="med" len="med"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599218" y="2920996"/>
            <a:ext cx="3103880" cy="82203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1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18841 -0.15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-78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9297 -0.15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0" grpId="2" animBg="1"/>
      <p:bldP spid="11" grpId="0" animBg="1"/>
      <p:bldP spid="17" grpId="0" animBg="1"/>
      <p:bldP spid="17" grpId="1" animBg="1"/>
      <p:bldP spid="1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84327"/>
            <a:ext cx="3641624" cy="742872"/>
          </a:xfrm>
        </p:spPr>
        <p:txBody>
          <a:bodyPr>
            <a:noAutofit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15</a:t>
            </a:fld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 flipH="1">
            <a:off x="1188995" y="1727199"/>
            <a:ext cx="10023488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 err="1" smtClean="0"/>
              <a:t>DataSet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dirty="0"/>
              <a:t>Intra-Country Datasets</a:t>
            </a:r>
            <a:r>
              <a:rPr lang="zh-TW" altLang="zh-TW" sz="2000" dirty="0" smtClean="0"/>
              <a:t>：</a:t>
            </a:r>
            <a:endParaRPr lang="en-US" altLang="zh-TW" sz="2000" dirty="0" smtClean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Confirmed Cases</a:t>
            </a:r>
            <a:r>
              <a:rPr lang="zh-TW" altLang="zh-TW" sz="2000" dirty="0" smtClean="0"/>
              <a:t>：</a:t>
            </a:r>
            <a:r>
              <a:rPr lang="en-US" altLang="zh-TW" sz="2000" dirty="0"/>
              <a:t>provided by </a:t>
            </a:r>
            <a:r>
              <a:rPr lang="en-US" altLang="zh-TW" sz="2000" dirty="0" smtClean="0"/>
              <a:t>Johns </a:t>
            </a:r>
            <a:r>
              <a:rPr lang="en-US" altLang="zh-TW" sz="2000" dirty="0"/>
              <a:t>Hopkins COVID-19 Resource </a:t>
            </a:r>
            <a:r>
              <a:rPr lang="en-US" altLang="zh-TW" sz="2000" dirty="0" smtClean="0"/>
              <a:t>Center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 smtClean="0"/>
              <a:t>keyword</a:t>
            </a:r>
            <a:r>
              <a:rPr lang="zh-TW" altLang="zh-TW" sz="2000" dirty="0" smtClean="0"/>
              <a:t>：</a:t>
            </a:r>
            <a:r>
              <a:rPr lang="en-US" altLang="zh-TW" sz="2000" dirty="0"/>
              <a:t>collected from Google Search Trend for the four </a:t>
            </a:r>
            <a:r>
              <a:rPr lang="en-US" altLang="zh-TW" sz="2000" dirty="0" smtClean="0"/>
              <a:t>keywords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dirty="0" smtClean="0"/>
              <a:t>Inter-Country </a:t>
            </a:r>
            <a:r>
              <a:rPr lang="en-US" altLang="zh-TW" sz="2400" dirty="0"/>
              <a:t>Datase</a:t>
            </a:r>
            <a:r>
              <a:rPr lang="en-US" altLang="zh-TW" sz="2000" dirty="0"/>
              <a:t>ts</a:t>
            </a:r>
            <a:r>
              <a:rPr lang="zh-TW" altLang="zh-TW" sz="2000" dirty="0" smtClean="0"/>
              <a:t>：</a:t>
            </a:r>
            <a:endParaRPr lang="zh-TW" altLang="zh-TW" sz="2000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International </a:t>
            </a:r>
            <a:r>
              <a:rPr lang="en-US" altLang="zh-TW" sz="2000" dirty="0" smtClean="0"/>
              <a:t>Roaming</a:t>
            </a:r>
            <a:r>
              <a:rPr lang="zh-TW" altLang="zh-TW" sz="2000" dirty="0" smtClean="0"/>
              <a:t>：</a:t>
            </a:r>
            <a:r>
              <a:rPr lang="en-US" altLang="zh-TW" sz="2000" dirty="0"/>
              <a:t> provided by Korea Telecom (KT) </a:t>
            </a:r>
            <a:endParaRPr lang="en-US" altLang="zh-TW" sz="2000" dirty="0" smtClean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 smtClean="0"/>
              <a:t>Flights</a:t>
            </a:r>
            <a:r>
              <a:rPr lang="zh-TW" altLang="zh-TW" sz="2000" dirty="0" smtClean="0"/>
              <a:t>：</a:t>
            </a:r>
            <a:r>
              <a:rPr lang="en-US" altLang="zh-TW" sz="2000" dirty="0"/>
              <a:t> collected from airline information </a:t>
            </a:r>
            <a:r>
              <a:rPr lang="en-US" altLang="zh-TW" sz="2000" dirty="0" smtClean="0"/>
              <a:t>system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 smtClean="0"/>
              <a:t>Imported </a:t>
            </a:r>
            <a:r>
              <a:rPr lang="en-US" altLang="zh-TW" sz="2000" dirty="0"/>
              <a:t>Cases </a:t>
            </a:r>
            <a:r>
              <a:rPr lang="zh-TW" altLang="zh-TW" sz="2000" dirty="0" smtClean="0"/>
              <a:t>：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collected </a:t>
            </a:r>
            <a:r>
              <a:rPr lang="en-US" altLang="zh-TW" sz="2000" dirty="0"/>
              <a:t>by </a:t>
            </a:r>
            <a:r>
              <a:rPr lang="en-US" altLang="zh-TW" sz="2000" dirty="0" smtClean="0"/>
              <a:t>KCDC(</a:t>
            </a:r>
            <a:r>
              <a:rPr lang="en-US" altLang="zh-TW" sz="2000" dirty="0"/>
              <a:t>Korea Centers for Disease Control</a:t>
            </a:r>
            <a:r>
              <a:rPr lang="en-US" altLang="zh-TW" sz="2000" dirty="0" smtClean="0"/>
              <a:t>)</a:t>
            </a:r>
            <a:endParaRPr lang="zh-TW" altLang="zh-TW" sz="2000" dirty="0"/>
          </a:p>
          <a:p>
            <a:pPr>
              <a:lnSpc>
                <a:spcPct val="150000"/>
              </a:lnSpc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1721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84327"/>
            <a:ext cx="3641624" cy="742872"/>
          </a:xfrm>
        </p:spPr>
        <p:txBody>
          <a:bodyPr>
            <a:noAutofit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16</a:t>
            </a:fld>
            <a:endParaRPr lang="zh-TW" altLang="en-US" sz="2400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4361"/>
          <a:stretch/>
        </p:blipFill>
        <p:spPr>
          <a:xfrm>
            <a:off x="1188995" y="1856509"/>
            <a:ext cx="5597236" cy="2633358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95" y="4406740"/>
            <a:ext cx="5597236" cy="1662546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31" y="4867366"/>
            <a:ext cx="4215709" cy="9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84327"/>
            <a:ext cx="3641624" cy="742872"/>
          </a:xfrm>
        </p:spPr>
        <p:txBody>
          <a:bodyPr>
            <a:noAutofit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17</a:t>
            </a:fld>
            <a:endParaRPr lang="zh-TW" altLang="en-US" sz="2400" dirty="0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99" y="2700397"/>
            <a:ext cx="9514003" cy="27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84327"/>
            <a:ext cx="3641624" cy="742872"/>
          </a:xfrm>
        </p:spPr>
        <p:txBody>
          <a:bodyPr>
            <a:noAutofit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18</a:t>
            </a:fld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117600" y="1979090"/>
            <a:ext cx="10094883" cy="210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Hi-COVIDNet understands the temporal dependency of COVID-19 infections country-wise as well as the interaction from each country, followed by the incorporation of the geographic hierarchy per continent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Hi-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COVIDNet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predicted the upcoming number of imported COVID-19 cases much more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precisely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baselines.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93563"/>
            <a:ext cx="2487075" cy="742872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995" y="2161307"/>
            <a:ext cx="8915400" cy="2540002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Introduction</a:t>
            </a:r>
          </a:p>
          <a:p>
            <a:r>
              <a:rPr lang="en-US" altLang="zh-TW" sz="3600" dirty="0" smtClean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TW" sz="3600" dirty="0" smtClean="0">
                <a:solidFill>
                  <a:schemeClr val="tx1"/>
                </a:solidFill>
              </a:rPr>
              <a:t>Experiment</a:t>
            </a:r>
          </a:p>
          <a:p>
            <a:r>
              <a:rPr lang="en-US" altLang="zh-TW" sz="3600" dirty="0" smtClean="0">
                <a:solidFill>
                  <a:schemeClr val="tx1"/>
                </a:solidFill>
              </a:rPr>
              <a:t>Conclusion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2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86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84327"/>
            <a:ext cx="3641624" cy="742872"/>
          </a:xfrm>
        </p:spPr>
        <p:txBody>
          <a:bodyPr>
            <a:noAutofit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3</a:t>
            </a:fld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95" y="2391935"/>
            <a:ext cx="4487378" cy="31683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73" y="2391935"/>
            <a:ext cx="5536110" cy="300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  <a:t>Framework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8470" r="2461"/>
          <a:stretch/>
        </p:blipFill>
        <p:spPr>
          <a:xfrm>
            <a:off x="1097280" y="1874980"/>
            <a:ext cx="10058400" cy="40608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773458" y="6447250"/>
            <a:ext cx="1435792" cy="365125"/>
          </a:xfrm>
        </p:spPr>
        <p:txBody>
          <a:bodyPr/>
          <a:lstStyle/>
          <a:p>
            <a:fld id="{FE67E5E7-DB10-4DFC-B4A5-B5EEF0192BF2}" type="slidenum">
              <a:rPr lang="zh-TW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7280" y="3953164"/>
            <a:ext cx="10318865" cy="1982679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7280" y="2641600"/>
            <a:ext cx="10318865" cy="1257072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glow rad="63500">
              <a:schemeClr val="bg2">
                <a:lumMod val="9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7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  <a:t>Country-Level Encoder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內容版面配置區 4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55728" r="46299"/>
          <a:stretch/>
        </p:blipFill>
        <p:spPr>
          <a:xfrm>
            <a:off x="5467376" y="3507673"/>
            <a:ext cx="5745107" cy="208419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5</a:t>
            </a:fld>
            <a:endParaRPr lang="zh-TW" altLang="en-US" sz="2400" dirty="0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3507673"/>
            <a:ext cx="4313294" cy="27815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1097280" y="1767442"/>
                <a:ext cx="1005840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TW" sz="2800" kern="1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Input:</a:t>
                </a:r>
                <a:endParaRPr lang="en-US" altLang="zh-TW" kern="1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kern="10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000" i="1" kern="10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000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zh-TW" sz="2000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epidemic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statistics 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TW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country 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𝑡</a:t>
                </a: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kern="10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000" i="1" kern="10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000" kern="100">
                        <a:latin typeface="Cambria Math" panose="02040503050406030204" pitchFamily="18" charset="0"/>
                        <a:ea typeface="MS Gothic" panose="020B0609070205080204" pitchFamily="49" charset="-128"/>
                        <a:cs typeface="MS Gothic" panose="020B0609070205080204" pitchFamily="49" charset="-128"/>
                      </a:rPr>
                      <m:t>t</m:t>
                    </m:r>
                    <m:r>
                      <a:rPr lang="en-US" altLang="zh-TW" sz="2000" i="1" kern="100">
                        <a:latin typeface="Cambria Math" panose="02040503050406030204" pitchFamily="18" charset="0"/>
                        <a:ea typeface="MS Gothic" panose="020B0609070205080204" pitchFamily="49" charset="-128"/>
                        <a:cs typeface="MS Gothic" panose="020B0609070205080204" pitchFamily="49" charset="-128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sz="2000" kern="100">
                        <a:latin typeface="Cambria Math" panose="02040503050406030204" pitchFamily="18" charset="0"/>
                        <a:ea typeface="MS Gothic" panose="020B0609070205080204" pitchFamily="49" charset="-128"/>
                        <a:cs typeface="MS Gothic" panose="020B0609070205080204" pitchFamily="49" charset="-128"/>
                      </a:rPr>
                      <m:t>w</m:t>
                    </m:r>
                    <m:r>
                      <a:rPr lang="en-US" altLang="zh-TW" sz="2000" kern="100">
                        <a:latin typeface="Cambria Math" panose="02040503050406030204" pitchFamily="18" charset="0"/>
                        <a:cs typeface="MS Gothic" panose="020B0609070205080204" pitchFamily="49" charset="-128"/>
                      </a:rPr>
                      <m:t>+</m:t>
                    </m:r>
                    <m:r>
                      <a:rPr lang="en-US" altLang="zh-TW" sz="2000" kern="100">
                        <a:latin typeface="Cambria Math" panose="02040503050406030204" pitchFamily="18" charset="0"/>
                        <a:ea typeface="MS Gothic" panose="020B0609070205080204" pitchFamily="49" charset="-128"/>
                        <a:cs typeface="MS Gothic" panose="020B0609070205080204" pitchFamily="49" charset="-128"/>
                      </a:rPr>
                      <m:t>1</m:t>
                    </m:r>
                    <m:r>
                      <a:rPr lang="en-US" altLang="zh-TW" sz="2000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TW" sz="2000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zh-TW" sz="2000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kern="10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000" i="1" kern="10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000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zh-TW" sz="2000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𝑤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incubation period of COVID-19.</a:t>
                </a:r>
                <a:endParaRPr lang="zh-TW" altLang="zh-TW" sz="20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67442"/>
                <a:ext cx="10058400" cy="1292662"/>
              </a:xfrm>
              <a:prstGeom prst="rect">
                <a:avLst/>
              </a:prstGeom>
              <a:blipFill>
                <a:blip r:embed="rId4"/>
                <a:stretch>
                  <a:fillRect l="-1212" t="-5189" b="-7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899564" y="4710546"/>
            <a:ext cx="1422400" cy="7850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glow rad="63500">
              <a:srgbClr val="FF2929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079345" y="4710546"/>
            <a:ext cx="1459346" cy="7897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glow rad="63500">
              <a:srgbClr val="FF2929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6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6</a:t>
            </a:fld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"/>
          <a:stretch/>
        </p:blipFill>
        <p:spPr>
          <a:xfrm>
            <a:off x="46182" y="0"/>
            <a:ext cx="12099636" cy="623305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514764" y="3273848"/>
            <a:ext cx="535711" cy="461819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2050475" y="3500582"/>
            <a:ext cx="4618180" cy="50799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7</a:t>
            </a:fld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5"/>
            <a:ext cx="12192000" cy="63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8</a:t>
            </a:fld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106251"/>
            <a:ext cx="9420397" cy="619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2400" smtClean="0"/>
              <a:t>9</a:t>
            </a:fld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" b="1"/>
          <a:stretch/>
        </p:blipFill>
        <p:spPr>
          <a:xfrm>
            <a:off x="1624907" y="0"/>
            <a:ext cx="8931563" cy="63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3446</TotalTime>
  <Words>191</Words>
  <Application>Microsoft Office PowerPoint</Application>
  <PresentationFormat>寬螢幕</PresentationFormat>
  <Paragraphs>55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MS Gothic</vt:lpstr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回顧</vt:lpstr>
      <vt:lpstr>Hi-COVIDNet Deep Learning Approach to Predict Inbound</vt:lpstr>
      <vt:lpstr>OUTLINE</vt:lpstr>
      <vt:lpstr>Introduction</vt:lpstr>
      <vt:lpstr>Framework</vt:lpstr>
      <vt:lpstr>Country-Level Encoder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LSTM layer &amp; Concatenate</vt:lpstr>
      <vt:lpstr>Continent-Level Encoder</vt:lpstr>
      <vt:lpstr>Experiment</vt:lpstr>
      <vt:lpstr>Experiment</vt:lpstr>
      <vt:lpstr>Experiment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Sepsis Subphenotypes via Time-Aware Multi-ModalAuto-Encoder</dc:title>
  <dc:creator>溫博任</dc:creator>
  <cp:lastModifiedBy>溫博任</cp:lastModifiedBy>
  <cp:revision>164</cp:revision>
  <dcterms:created xsi:type="dcterms:W3CDTF">2020-12-14T02:29:00Z</dcterms:created>
  <dcterms:modified xsi:type="dcterms:W3CDTF">2021-03-08T06:01:03Z</dcterms:modified>
</cp:coreProperties>
</file>